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rimo" panose="020B0604020202020204" charset="0"/>
      <p:regular r:id="rId12"/>
    </p:embeddedFont>
    <p:embeddedFont>
      <p:font typeface="Arimo Bold" panose="020B0604020202020204" charset="0"/>
      <p:regular r:id="rId13"/>
    </p:embeddedFont>
    <p:embeddedFont>
      <p:font typeface="Calibri" panose="020F0502020204030204" pitchFamily="34" charset="0"/>
      <p:regular r:id="rId14"/>
      <p:bold r:id="rId15"/>
      <p:italic r:id="rId16"/>
      <p:boldItalic r:id="rId17"/>
    </p:embeddedFont>
    <p:embeddedFont>
      <p:font typeface="Candara" panose="020E0502030303020204" pitchFamily="34" charset="0"/>
      <p:regular r:id="rId18"/>
      <p:bold r:id="rId19"/>
      <p:italic r:id="rId20"/>
      <p:boldItalic r:id="rId21"/>
    </p:embeddedFont>
    <p:embeddedFont>
      <p:font typeface="Montserrat" panose="00000500000000000000" pitchFamily="2"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66" d="100"/>
          <a:sy n="66" d="100"/>
        </p:scale>
        <p:origin x="3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01.09.2024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4443225" y="3582531"/>
            <a:ext cx="9401550" cy="1543050"/>
          </a:xfrm>
          <a:prstGeom prst="rect">
            <a:avLst/>
          </a:prstGeom>
        </p:spPr>
        <p:txBody>
          <a:bodyPr lIns="0" tIns="0" rIns="0" bIns="0" rtlCol="0" anchor="t">
            <a:spAutoFit/>
          </a:bodyPr>
          <a:lstStyle/>
          <a:p>
            <a:pPr algn="ctr">
              <a:lnSpc>
                <a:spcPts val="11999"/>
              </a:lnSpc>
            </a:pPr>
            <a:r>
              <a:rPr lang="en-US" sz="9999">
                <a:solidFill>
                  <a:srgbClr val="38B6FF"/>
                </a:solidFill>
                <a:latin typeface="Arimo Bold"/>
                <a:ea typeface="Arimo Bold"/>
                <a:cs typeface="Arimo Bold"/>
                <a:sym typeface="Arimo Bold"/>
              </a:rPr>
              <a:t>EvoLUMIN</a:t>
            </a:r>
          </a:p>
        </p:txBody>
      </p:sp>
      <p:sp>
        <p:nvSpPr>
          <p:cNvPr id="4" name="AutoShape 4"/>
          <p:cNvSpPr/>
          <p:nvPr/>
        </p:nvSpPr>
        <p:spPr>
          <a:xfrm rot="11810">
            <a:off x="6371459" y="5120819"/>
            <a:ext cx="5545083" cy="0"/>
          </a:xfrm>
          <a:prstGeom prst="line">
            <a:avLst/>
          </a:prstGeom>
          <a:ln w="28575" cap="rnd">
            <a:solidFill>
              <a:srgbClr val="1960AB"/>
            </a:solidFill>
            <a:prstDash val="solid"/>
            <a:headEnd type="none" w="sm" len="sm"/>
            <a:tailEnd type="none" w="sm" len="sm"/>
          </a:ln>
        </p:spPr>
      </p:sp>
      <p:sp>
        <p:nvSpPr>
          <p:cNvPr id="5" name="Freeform 5"/>
          <p:cNvSpPr/>
          <p:nvPr/>
        </p:nvSpPr>
        <p:spPr>
          <a:xfrm>
            <a:off x="0" y="-408220"/>
            <a:ext cx="2474882" cy="3611106"/>
          </a:xfrm>
          <a:custGeom>
            <a:avLst/>
            <a:gdLst/>
            <a:ahLst/>
            <a:cxnLst/>
            <a:rect l="l" t="t" r="r" b="b"/>
            <a:pathLst>
              <a:path w="2474882" h="3611106">
                <a:moveTo>
                  <a:pt x="0" y="0"/>
                </a:moveTo>
                <a:lnTo>
                  <a:pt x="2474882" y="0"/>
                </a:lnTo>
                <a:lnTo>
                  <a:pt x="2474882" y="3611107"/>
                </a:lnTo>
                <a:lnTo>
                  <a:pt x="0" y="3611107"/>
                </a:lnTo>
                <a:lnTo>
                  <a:pt x="0" y="0"/>
                </a:lnTo>
                <a:close/>
              </a:path>
            </a:pathLst>
          </a:custGeom>
          <a:blipFill>
            <a:blip r:embed="rId4"/>
            <a:stretch>
              <a:fillRect l="-958" r="-958"/>
            </a:stretch>
          </a:blipFill>
        </p:spPr>
      </p:sp>
      <p:sp>
        <p:nvSpPr>
          <p:cNvPr id="6" name="Freeform 6"/>
          <p:cNvSpPr/>
          <p:nvPr/>
        </p:nvSpPr>
        <p:spPr>
          <a:xfrm>
            <a:off x="14117700" y="8609426"/>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5"/>
            <a:stretch>
              <a:fillRect/>
            </a:stretch>
          </a:blipFill>
        </p:spPr>
      </p:sp>
      <p:sp>
        <p:nvSpPr>
          <p:cNvPr id="7" name="TextBox 7"/>
          <p:cNvSpPr txBox="1"/>
          <p:nvPr/>
        </p:nvSpPr>
        <p:spPr>
          <a:xfrm>
            <a:off x="4179825" y="5274658"/>
            <a:ext cx="9928350" cy="476250"/>
          </a:xfrm>
          <a:prstGeom prst="rect">
            <a:avLst/>
          </a:prstGeom>
        </p:spPr>
        <p:txBody>
          <a:bodyPr lIns="0" tIns="0" rIns="0" bIns="0" rtlCol="0" anchor="t">
            <a:spAutoFit/>
          </a:bodyPr>
          <a:lstStyle/>
          <a:p>
            <a:pPr algn="ctr">
              <a:lnSpc>
                <a:spcPts val="3719"/>
              </a:lnSpc>
            </a:pPr>
            <a:r>
              <a:rPr lang="en-US" sz="3099">
                <a:solidFill>
                  <a:srgbClr val="FFFFFF"/>
                </a:solidFill>
                <a:latin typeface="Montserrat"/>
                <a:ea typeface="Montserrat"/>
                <a:cs typeface="Montserrat"/>
                <a:sym typeface="Montserrat"/>
              </a:rPr>
              <a:t>Innovate Now. Illuminate tomorrow</a:t>
            </a:r>
          </a:p>
        </p:txBody>
      </p:sp>
      <p:sp>
        <p:nvSpPr>
          <p:cNvPr id="8" name="TextBox 8"/>
          <p:cNvSpPr txBox="1"/>
          <p:nvPr/>
        </p:nvSpPr>
        <p:spPr>
          <a:xfrm>
            <a:off x="5974725" y="7009536"/>
            <a:ext cx="6338550" cy="571500"/>
          </a:xfrm>
          <a:prstGeom prst="rect">
            <a:avLst/>
          </a:prstGeom>
        </p:spPr>
        <p:txBody>
          <a:bodyPr lIns="0" tIns="0" rIns="0" bIns="0" rtlCol="0" anchor="t">
            <a:spAutoFit/>
          </a:bodyPr>
          <a:lstStyle/>
          <a:p>
            <a:pPr algn="ctr">
              <a:lnSpc>
                <a:spcPts val="4320"/>
              </a:lnSpc>
            </a:pPr>
            <a:r>
              <a:rPr lang="en-US" sz="3600">
                <a:solidFill>
                  <a:srgbClr val="FFFFFF"/>
                </a:solidFill>
                <a:latin typeface="Arimo"/>
                <a:ea typeface="Arimo"/>
                <a:cs typeface="Arimo"/>
                <a:sym typeface="Arimo"/>
              </a:rPr>
              <a:t>National Level Hackathon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Freeform 3"/>
          <p:cNvSpPr/>
          <p:nvPr/>
        </p:nvSpPr>
        <p:spPr>
          <a:xfrm>
            <a:off x="14096062" y="8618951"/>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4" name="Freeform 4"/>
          <p:cNvSpPr/>
          <p:nvPr/>
        </p:nvSpPr>
        <p:spPr>
          <a:xfrm>
            <a:off x="-19050" y="7452747"/>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
        <p:nvSpPr>
          <p:cNvPr id="5" name="TextBox 5"/>
          <p:cNvSpPr txBox="1"/>
          <p:nvPr/>
        </p:nvSpPr>
        <p:spPr>
          <a:xfrm>
            <a:off x="5793432" y="1148810"/>
            <a:ext cx="10249344" cy="1705595"/>
          </a:xfrm>
          <a:prstGeom prst="rect">
            <a:avLst/>
          </a:prstGeom>
        </p:spPr>
        <p:txBody>
          <a:bodyPr lIns="0" tIns="0" rIns="0" bIns="0" rtlCol="0" anchor="t">
            <a:spAutoFit/>
          </a:bodyPr>
          <a:lstStyle/>
          <a:p>
            <a:pPr algn="r">
              <a:lnSpc>
                <a:spcPts val="13266"/>
              </a:lnSpc>
            </a:pPr>
            <a:r>
              <a:rPr lang="en-US" sz="11500" dirty="0">
                <a:solidFill>
                  <a:srgbClr val="38B6FF"/>
                </a:solidFill>
                <a:latin typeface="Candara" panose="020E0502030303020204" pitchFamily="34" charset="0"/>
                <a:ea typeface="Arimo"/>
                <a:cs typeface="Arial" panose="020B0604020202020204" pitchFamily="34" charset="0"/>
                <a:sym typeface="Arimo"/>
              </a:rPr>
              <a:t>Vitality Vibe</a:t>
            </a:r>
          </a:p>
        </p:txBody>
      </p:sp>
      <p:sp>
        <p:nvSpPr>
          <p:cNvPr id="6" name="TextBox 6"/>
          <p:cNvSpPr txBox="1"/>
          <p:nvPr/>
        </p:nvSpPr>
        <p:spPr>
          <a:xfrm>
            <a:off x="8847017" y="3609859"/>
            <a:ext cx="8561991" cy="3642023"/>
          </a:xfrm>
          <a:prstGeom prst="rect">
            <a:avLst/>
          </a:prstGeom>
        </p:spPr>
        <p:txBody>
          <a:bodyPr lIns="0" tIns="0" rIns="0" bIns="0" rtlCol="0" anchor="t">
            <a:spAutoFit/>
          </a:bodyPr>
          <a:lstStyle/>
          <a:p>
            <a:pPr marL="1285563" lvl="1" indent="-642782" algn="just">
              <a:lnSpc>
                <a:spcPts val="7145"/>
              </a:lnSpc>
              <a:buAutoNum type="arabicPeriod"/>
            </a:pPr>
            <a:r>
              <a:rPr lang="en-US" sz="5954" dirty="0">
                <a:solidFill>
                  <a:srgbClr val="38B6FF"/>
                </a:solidFill>
                <a:latin typeface="Candara" panose="020E0502030303020204" pitchFamily="34" charset="0"/>
                <a:ea typeface="Arimo"/>
                <a:cs typeface="Arial" panose="020B0604020202020204" pitchFamily="34" charset="0"/>
                <a:sym typeface="Arimo"/>
              </a:rPr>
              <a:t>Aman Raj </a:t>
            </a:r>
          </a:p>
          <a:p>
            <a:pPr marL="1285563" lvl="1" indent="-642782" algn="just">
              <a:lnSpc>
                <a:spcPts val="7145"/>
              </a:lnSpc>
              <a:buAutoNum type="arabicPeriod"/>
            </a:pPr>
            <a:r>
              <a:rPr lang="en-US" sz="5954" dirty="0">
                <a:solidFill>
                  <a:srgbClr val="38B6FF"/>
                </a:solidFill>
                <a:latin typeface="Candara" panose="020E0502030303020204" pitchFamily="34" charset="0"/>
                <a:ea typeface="Arimo"/>
                <a:cs typeface="Arial" panose="020B0604020202020204" pitchFamily="34" charset="0"/>
                <a:sym typeface="Arimo"/>
              </a:rPr>
              <a:t>Muskan Kumari</a:t>
            </a:r>
          </a:p>
          <a:p>
            <a:pPr marL="1285563" lvl="1" indent="-642782" algn="just">
              <a:lnSpc>
                <a:spcPts val="7145"/>
              </a:lnSpc>
              <a:buAutoNum type="arabicPeriod"/>
            </a:pPr>
            <a:r>
              <a:rPr lang="en-US" sz="5954" dirty="0">
                <a:solidFill>
                  <a:srgbClr val="38B6FF"/>
                </a:solidFill>
                <a:latin typeface="Candara" panose="020E0502030303020204" pitchFamily="34" charset="0"/>
                <a:ea typeface="Arimo"/>
                <a:cs typeface="Arial" panose="020B0604020202020204" pitchFamily="34" charset="0"/>
                <a:sym typeface="Arimo"/>
              </a:rPr>
              <a:t>Mohan Gupta </a:t>
            </a:r>
            <a:r>
              <a:rPr lang="en-US" sz="1600" dirty="0">
                <a:solidFill>
                  <a:srgbClr val="38B6FF"/>
                </a:solidFill>
                <a:latin typeface="Candara" panose="020E0502030303020204" pitchFamily="34" charset="0"/>
                <a:ea typeface="Arimo"/>
                <a:cs typeface="Arial" panose="020B0604020202020204" pitchFamily="34" charset="0"/>
                <a:sym typeface="Arimo"/>
              </a:rPr>
              <a:t>(</a:t>
            </a:r>
            <a:r>
              <a:rPr lang="en-US" sz="2800" dirty="0">
                <a:solidFill>
                  <a:srgbClr val="38B6FF"/>
                </a:solidFill>
                <a:latin typeface="Candara" panose="020E0502030303020204" pitchFamily="34" charset="0"/>
                <a:ea typeface="Arimo"/>
                <a:cs typeface="Arial" panose="020B0604020202020204" pitchFamily="34" charset="0"/>
                <a:sym typeface="Arimo"/>
              </a:rPr>
              <a:t>Team </a:t>
            </a:r>
            <a:r>
              <a:rPr lang="en-US" sz="2400" dirty="0">
                <a:solidFill>
                  <a:srgbClr val="38B6FF"/>
                </a:solidFill>
                <a:latin typeface="Candara" panose="020E0502030303020204" pitchFamily="34" charset="0"/>
                <a:ea typeface="Arimo"/>
                <a:cs typeface="Arial" panose="020B0604020202020204" pitchFamily="34" charset="0"/>
                <a:sym typeface="Arimo"/>
              </a:rPr>
              <a:t>Lead)</a:t>
            </a:r>
          </a:p>
          <a:p>
            <a:pPr marL="1285563" lvl="1" indent="-642782" algn="just">
              <a:lnSpc>
                <a:spcPts val="7145"/>
              </a:lnSpc>
              <a:buAutoNum type="arabicPeriod"/>
            </a:pPr>
            <a:r>
              <a:rPr lang="en-US" sz="5954" dirty="0">
                <a:solidFill>
                  <a:srgbClr val="38B6FF"/>
                </a:solidFill>
                <a:latin typeface="Candara" panose="020E0502030303020204" pitchFamily="34" charset="0"/>
                <a:ea typeface="Arimo"/>
                <a:cs typeface="Arial" panose="020B0604020202020204" pitchFamily="34" charset="0"/>
                <a:sym typeface="Arimo"/>
              </a:rPr>
              <a:t>Priya Kumari </a:t>
            </a: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1028700" y="5114924"/>
            <a:ext cx="11772900" cy="3032240"/>
          </a:xfrm>
          <a:prstGeom prst="rect">
            <a:avLst/>
          </a:prstGeom>
        </p:spPr>
        <p:txBody>
          <a:bodyPr wrap="square" lIns="0" tIns="0" rIns="0" bIns="0" rtlCol="0" anchor="t">
            <a:spAutoFit/>
          </a:bodyPr>
          <a:lstStyle/>
          <a:p>
            <a:pPr algn="just">
              <a:lnSpc>
                <a:spcPts val="4759"/>
              </a:lnSpc>
            </a:pPr>
            <a:r>
              <a:rPr lang="en-US" sz="3200" dirty="0">
                <a:solidFill>
                  <a:srgbClr val="38B6FF"/>
                </a:solidFill>
                <a:latin typeface="Candara" panose="020E0502030303020204" pitchFamily="34" charset="0"/>
                <a:ea typeface="Arimo"/>
                <a:cs typeface="Arial" panose="020B0604020202020204" pitchFamily="34" charset="0"/>
                <a:sym typeface="Arimo"/>
              </a:rPr>
              <a:t>TRACK: Our </a:t>
            </a:r>
            <a:r>
              <a:rPr lang="en-US" sz="3200" dirty="0">
                <a:solidFill>
                  <a:srgbClr val="38B6FF"/>
                </a:solidFill>
                <a:latin typeface="Candara" panose="020E0502030303020204" pitchFamily="34" charset="0"/>
                <a:ea typeface="Arimo"/>
                <a:cs typeface="Arial" panose="020B0604020202020204" pitchFamily="34" charset="0"/>
              </a:rPr>
              <a:t>aim is to maintaining a healthy BMI (Body Mass Index) that’s reduces the risk of developing health issues related to being underweight or overweight. It benefits you in Lower Risk of Chronic Diseases, Improved Physical function, better mental health and to optimize body functioning.</a:t>
            </a:r>
            <a:endParaRPr lang="en-US" sz="3200" dirty="0">
              <a:solidFill>
                <a:srgbClr val="38B6FF"/>
              </a:solidFill>
              <a:latin typeface="Candara" panose="020E0502030303020204" pitchFamily="34" charset="0"/>
              <a:ea typeface="Arimo"/>
              <a:cs typeface="Arial" panose="020B0604020202020204" pitchFamily="34" charset="0"/>
              <a:sym typeface="Arimo"/>
            </a:endParaRPr>
          </a:p>
        </p:txBody>
      </p:sp>
      <p:sp>
        <p:nvSpPr>
          <p:cNvPr id="4" name="Freeform 4"/>
          <p:cNvSpPr/>
          <p:nvPr/>
        </p:nvSpPr>
        <p:spPr>
          <a:xfrm>
            <a:off x="14096062" y="8599901"/>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5" name="Freeform 5"/>
          <p:cNvSpPr/>
          <p:nvPr/>
        </p:nvSpPr>
        <p:spPr>
          <a:xfrm>
            <a:off x="-265762" y="7723049"/>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
        <p:nvSpPr>
          <p:cNvPr id="6" name="TextBox 6"/>
          <p:cNvSpPr txBox="1"/>
          <p:nvPr/>
        </p:nvSpPr>
        <p:spPr>
          <a:xfrm>
            <a:off x="1223104" y="8311200"/>
            <a:ext cx="11384092" cy="577402"/>
          </a:xfrm>
          <a:prstGeom prst="rect">
            <a:avLst/>
          </a:prstGeom>
        </p:spPr>
        <p:txBody>
          <a:bodyPr lIns="0" tIns="0" rIns="0" bIns="0" rtlCol="0" anchor="t">
            <a:spAutoFit/>
          </a:bodyPr>
          <a:lstStyle/>
          <a:p>
            <a:pPr algn="just">
              <a:lnSpc>
                <a:spcPts val="4759"/>
              </a:lnSpc>
            </a:pPr>
            <a:r>
              <a:rPr lang="en-US" sz="3200" dirty="0">
                <a:solidFill>
                  <a:srgbClr val="38B6FF"/>
                </a:solidFill>
                <a:latin typeface="Candara" panose="020E0502030303020204" pitchFamily="34" charset="0"/>
                <a:ea typeface="Arimo"/>
                <a:cs typeface="Arial" panose="020B0604020202020204" pitchFamily="34" charset="0"/>
                <a:sym typeface="Arimo"/>
              </a:rPr>
              <a:t>Domain: Healthcare</a:t>
            </a: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85800" y="10287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AutoShape 3"/>
          <p:cNvSpPr/>
          <p:nvPr/>
        </p:nvSpPr>
        <p:spPr>
          <a:xfrm rot="11810">
            <a:off x="2042859" y="828044"/>
            <a:ext cx="5545083" cy="0"/>
          </a:xfrm>
          <a:prstGeom prst="line">
            <a:avLst/>
          </a:prstGeom>
          <a:ln w="9525" cap="rnd">
            <a:solidFill>
              <a:srgbClr val="FFFFFF"/>
            </a:solidFill>
            <a:prstDash val="solid"/>
            <a:headEnd type="none" w="sm" len="sm"/>
            <a:tailEnd type="none" w="sm" len="sm"/>
          </a:ln>
        </p:spPr>
      </p:sp>
      <p:sp>
        <p:nvSpPr>
          <p:cNvPr id="4" name="Freeform 4"/>
          <p:cNvSpPr/>
          <p:nvPr/>
        </p:nvSpPr>
        <p:spPr>
          <a:xfrm>
            <a:off x="14178386" y="8685641"/>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5" name="Freeform 5"/>
          <p:cNvSpPr/>
          <p:nvPr/>
        </p:nvSpPr>
        <p:spPr>
          <a:xfrm>
            <a:off x="0" y="7452747"/>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
        <p:nvSpPr>
          <p:cNvPr id="6" name="TextBox 6"/>
          <p:cNvSpPr txBox="1"/>
          <p:nvPr/>
        </p:nvSpPr>
        <p:spPr>
          <a:xfrm>
            <a:off x="1329995" y="1352163"/>
            <a:ext cx="9075750" cy="923925"/>
          </a:xfrm>
          <a:prstGeom prst="rect">
            <a:avLst/>
          </a:prstGeom>
        </p:spPr>
        <p:txBody>
          <a:bodyPr lIns="0" tIns="0" rIns="0" bIns="0" rtlCol="0" anchor="t">
            <a:spAutoFit/>
          </a:bodyPr>
          <a:lstStyle/>
          <a:p>
            <a:pPr algn="l">
              <a:lnSpc>
                <a:spcPts val="7199"/>
              </a:lnSpc>
            </a:pPr>
            <a:r>
              <a:rPr lang="en-US" sz="5999" dirty="0">
                <a:solidFill>
                  <a:srgbClr val="38B6FF"/>
                </a:solidFill>
                <a:latin typeface="Arimo"/>
                <a:ea typeface="Arimo"/>
                <a:cs typeface="Arimo"/>
                <a:sym typeface="Arimo"/>
              </a:rPr>
              <a:t>PROBLEM STATEMENT</a:t>
            </a:r>
          </a:p>
        </p:txBody>
      </p:sp>
      <p:sp>
        <p:nvSpPr>
          <p:cNvPr id="7" name="TextBox 7"/>
          <p:cNvSpPr txBox="1"/>
          <p:nvPr/>
        </p:nvSpPr>
        <p:spPr>
          <a:xfrm>
            <a:off x="1329995" y="2830229"/>
            <a:ext cx="12005005" cy="5693866"/>
          </a:xfrm>
          <a:prstGeom prst="rect">
            <a:avLst/>
          </a:prstGeom>
        </p:spPr>
        <p:txBody>
          <a:bodyPr wrap="square" lIns="0" tIns="0" rIns="0" bIns="0" rtlCol="0" anchor="t">
            <a:spAutoFit/>
          </a:bodyPr>
          <a:lstStyle/>
          <a:p>
            <a:pPr algn="l">
              <a:lnSpc>
                <a:spcPts val="3719"/>
              </a:lnSpc>
            </a:pPr>
            <a:r>
              <a:rPr lang="en-US" sz="3200" dirty="0">
                <a:solidFill>
                  <a:srgbClr val="FFFFFF"/>
                </a:solidFill>
                <a:latin typeface="Montserrat"/>
                <a:ea typeface="Montserrat"/>
                <a:cs typeface="Montserrat"/>
                <a:sym typeface="Montserrat"/>
              </a:rPr>
              <a:t>In modern healthcare, assessing an individual's health status efficiently and accurately is crucial for preventing and managing diseases. One common challenge is the lack of a simple and standardized method to quickly determine if a person falls within a healthy weight range, which can indicate potential health risks. Without an easy-to-use metric, individuals may not be aware of their risk for obesity-related conditions, such as heart disease, diabetes, and hypertension, or for conditions related to being underweight, such as malnutrition. To overcome these problems we, designed our project named “Vitality Vibe” that helps to record an individual health.</a:t>
            </a: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en-IN" dirty="0"/>
          </a:p>
        </p:txBody>
      </p:sp>
      <p:sp>
        <p:nvSpPr>
          <p:cNvPr id="3" name="AutoShape 3"/>
          <p:cNvSpPr/>
          <p:nvPr/>
        </p:nvSpPr>
        <p:spPr>
          <a:xfrm>
            <a:off x="2211535" y="1900008"/>
            <a:ext cx="5545050" cy="19050"/>
          </a:xfrm>
          <a:prstGeom prst="line">
            <a:avLst/>
          </a:prstGeom>
          <a:ln w="9525" cap="rnd">
            <a:solidFill>
              <a:srgbClr val="FFFFFF"/>
            </a:solidFill>
            <a:prstDash val="solid"/>
            <a:headEnd type="none" w="sm" len="sm"/>
            <a:tailEnd type="none" w="sm" len="sm"/>
          </a:ln>
        </p:spPr>
      </p:sp>
      <p:sp>
        <p:nvSpPr>
          <p:cNvPr id="4" name="Freeform 4"/>
          <p:cNvSpPr/>
          <p:nvPr/>
        </p:nvSpPr>
        <p:spPr>
          <a:xfrm>
            <a:off x="14157124" y="8590376"/>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5" name="Freeform 5"/>
          <p:cNvSpPr/>
          <p:nvPr/>
        </p:nvSpPr>
        <p:spPr>
          <a:xfrm>
            <a:off x="0" y="7452747"/>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
        <p:nvSpPr>
          <p:cNvPr id="6" name="TextBox 6"/>
          <p:cNvSpPr txBox="1"/>
          <p:nvPr/>
        </p:nvSpPr>
        <p:spPr>
          <a:xfrm>
            <a:off x="2212747" y="2095672"/>
            <a:ext cx="13484453" cy="7023013"/>
          </a:xfrm>
          <a:prstGeom prst="rect">
            <a:avLst/>
          </a:prstGeom>
        </p:spPr>
        <p:txBody>
          <a:bodyPr wrap="square" lIns="0" tIns="0" rIns="0" bIns="0" rtlCol="0" anchor="t">
            <a:spAutoFit/>
          </a:bodyPr>
          <a:lstStyle/>
          <a:p>
            <a:pPr algn="l">
              <a:lnSpc>
                <a:spcPts val="2863"/>
              </a:lnSpc>
            </a:pPr>
            <a:r>
              <a:rPr lang="en-US" sz="2000" dirty="0">
                <a:solidFill>
                  <a:srgbClr val="FFFFFF"/>
                </a:solidFill>
                <a:latin typeface="Montserrat" panose="00000500000000000000" pitchFamily="2" charset="0"/>
                <a:ea typeface="Montserrat"/>
                <a:cs typeface="Montserrat"/>
                <a:sym typeface="Montserrat"/>
              </a:rPr>
              <a:t>Our proposed solution is a practical and accessible tool named Body Mass Index (BMI) is used  to provide a quick and reliable estimate of body fat based on a person’s height and weight. By calculating BMI, healthcare providers can categorize individuals into underweight, normal weight, overweight, or obese categories, which helps in identifying those at risk of health problems due to their weight. Despite its limitations, BMI serves as a widely accepted initial screening tool to guide further health assessments and interventions. </a:t>
            </a:r>
          </a:p>
          <a:p>
            <a:pPr algn="l">
              <a:lnSpc>
                <a:spcPts val="2863"/>
              </a:lnSpc>
            </a:pPr>
            <a:endParaRPr lang="en-US" sz="2000" dirty="0">
              <a:solidFill>
                <a:srgbClr val="FFFFFF"/>
              </a:solidFill>
              <a:latin typeface="Montserrat" panose="00000500000000000000" pitchFamily="2" charset="0"/>
              <a:ea typeface="Montserrat"/>
              <a:cs typeface="Montserrat"/>
              <a:sym typeface="Montserrat"/>
            </a:endParaRPr>
          </a:p>
          <a:p>
            <a:pPr marL="0" marR="0" lvl="0" indent="0" algn="l" defTabSz="914400" rtl="0" eaLnBrk="0" fontAlgn="base" latinLnBrk="0" hangingPunct="0">
              <a:lnSpc>
                <a:spcPct val="100000"/>
              </a:lnSpc>
              <a:spcBef>
                <a:spcPct val="0"/>
              </a:spcBef>
              <a:spcAft>
                <a:spcPct val="0"/>
              </a:spcAft>
              <a:buClrTx/>
              <a:buSzTx/>
              <a:tabLst/>
            </a:pPr>
            <a:r>
              <a:rPr lang="en-US" sz="2000" dirty="0">
                <a:solidFill>
                  <a:srgbClr val="FFFFFF"/>
                </a:solidFill>
                <a:latin typeface="Montserrat" panose="00000500000000000000" pitchFamily="2" charset="0"/>
                <a:ea typeface="Montserrat"/>
                <a:cs typeface="Montserrat"/>
                <a:sym typeface="Montserrat"/>
              </a:rPr>
              <a:t>BMI helps in :-</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000" dirty="0">
                <a:solidFill>
                  <a:srgbClr val="FFFFFF"/>
                </a:solidFill>
                <a:latin typeface="Montserrat" panose="00000500000000000000" pitchFamily="2" charset="0"/>
              </a:rPr>
              <a:t>Health Risk Assessment: BMI can help identify individuals who may be at risk for health conditions related to underweight or overweight, such as heart disease, </a:t>
            </a:r>
            <a:r>
              <a:rPr kumimoji="0" lang="en-US" altLang="en-US" sz="700" b="0" i="0" u="none" strike="noStrike" cap="none" normalizeH="0" baseline="0" dirty="0">
                <a:ln>
                  <a:noFill/>
                </a:ln>
                <a:solidFill>
                  <a:schemeClr val="tx1"/>
                </a:solidFill>
                <a:effectLst/>
                <a:latin typeface="Montserrat" panose="00000500000000000000" pitchFamily="2" charset="0"/>
              </a:rPr>
              <a:t>diabetes, and </a:t>
            </a:r>
            <a:endParaRPr lang="en-US" altLang="en-US" sz="2000" dirty="0">
              <a:solidFill>
                <a:srgbClr val="FFFFFF"/>
              </a:solidFill>
              <a:latin typeface="Montserrat" panose="000005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000" dirty="0">
                <a:solidFill>
                  <a:srgbClr val="FFFFFF"/>
                </a:solidFill>
                <a:latin typeface="Montserrat" panose="00000500000000000000" pitchFamily="2" charset="0"/>
              </a:rPr>
              <a:t>Population Studies: It’s often used in research and public health to track and compare the weight status of different populations.</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000" dirty="0">
                <a:solidFill>
                  <a:srgbClr val="FFFFFF"/>
                </a:solidFill>
                <a:latin typeface="Montserrat" panose="00000500000000000000" pitchFamily="2" charset="0"/>
              </a:rPr>
              <a:t>Baseline Measurement: It provides a quick, easy way to assess whether someone’s weight falls within a typical range for their height.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000" dirty="0">
                <a:solidFill>
                  <a:srgbClr val="FFFFFF"/>
                </a:solidFill>
                <a:latin typeface="Montserrat" panose="00000500000000000000" pitchFamily="2" charset="0"/>
              </a:rPr>
              <a:t>Tracking Changes: Regular BMI measurements can help track weight changes over time and assess the effectiveness of lifestyle changes or treatments.</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000" dirty="0">
                <a:solidFill>
                  <a:srgbClr val="FFFFFF"/>
                </a:solidFill>
                <a:latin typeface="Montserrat" panose="00000500000000000000" pitchFamily="2" charset="0"/>
              </a:rPr>
              <a:t>Initial Assessment: Healthcare providers often use BMI as a starting point for discussions about diet, exercise, and overall health.</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000" dirty="0">
                <a:solidFill>
                  <a:srgbClr val="FFFFFF"/>
                </a:solidFill>
                <a:latin typeface="Montserrat" panose="00000500000000000000" pitchFamily="2" charset="0"/>
              </a:rPr>
              <a:t>Treatment Planning: It can aid in the development of personalized health plans and interventions.</a:t>
            </a:r>
          </a:p>
          <a:p>
            <a:pPr algn="l">
              <a:lnSpc>
                <a:spcPts val="2863"/>
              </a:lnSpc>
            </a:pPr>
            <a:endParaRPr lang="en-US" sz="2386" dirty="0">
              <a:solidFill>
                <a:srgbClr val="FFFFFF"/>
              </a:solidFill>
              <a:latin typeface="Montserrat" panose="00000500000000000000" pitchFamily="2" charset="0"/>
              <a:ea typeface="Montserrat"/>
              <a:cs typeface="Montserrat"/>
              <a:sym typeface="Montserrat"/>
            </a:endParaRPr>
          </a:p>
          <a:p>
            <a:pPr algn="l">
              <a:lnSpc>
                <a:spcPts val="2863"/>
              </a:lnSpc>
            </a:pPr>
            <a:endParaRPr lang="en-US" sz="2386" dirty="0">
              <a:solidFill>
                <a:srgbClr val="FFFFFF"/>
              </a:solidFill>
              <a:latin typeface="Montserrat"/>
              <a:ea typeface="Montserrat"/>
              <a:cs typeface="Montserrat"/>
              <a:sym typeface="Montserrat"/>
            </a:endParaRPr>
          </a:p>
        </p:txBody>
      </p:sp>
      <p:sp>
        <p:nvSpPr>
          <p:cNvPr id="7" name="TextBox 7"/>
          <p:cNvSpPr txBox="1"/>
          <p:nvPr/>
        </p:nvSpPr>
        <p:spPr>
          <a:xfrm>
            <a:off x="2212747" y="999896"/>
            <a:ext cx="9075750" cy="867673"/>
          </a:xfrm>
          <a:prstGeom prst="rect">
            <a:avLst/>
          </a:prstGeom>
        </p:spPr>
        <p:txBody>
          <a:bodyPr lIns="0" tIns="0" rIns="0" bIns="0" rtlCol="0" anchor="t">
            <a:spAutoFit/>
          </a:bodyPr>
          <a:lstStyle/>
          <a:p>
            <a:pPr algn="l">
              <a:lnSpc>
                <a:spcPts val="7199"/>
              </a:lnSpc>
            </a:pPr>
            <a:r>
              <a:rPr lang="en-US" sz="5999" dirty="0" err="1">
                <a:solidFill>
                  <a:srgbClr val="38B6FF"/>
                </a:solidFill>
                <a:latin typeface="Arimo"/>
                <a:ea typeface="Arimo"/>
                <a:cs typeface="Arimo"/>
                <a:sym typeface="Arimo"/>
              </a:rPr>
              <a:t>SoulConnect</a:t>
            </a:r>
            <a:endParaRPr lang="en-US" sz="5999" dirty="0">
              <a:solidFill>
                <a:srgbClr val="38B6FF"/>
              </a:solidFill>
              <a:latin typeface="Arimo"/>
              <a:ea typeface="Arimo"/>
              <a:cs typeface="Arimo"/>
              <a:sym typeface="Arimo"/>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2188325" y="3226137"/>
            <a:ext cx="3951150" cy="1123950"/>
          </a:xfrm>
          <a:prstGeom prst="rect">
            <a:avLst/>
          </a:prstGeom>
        </p:spPr>
        <p:txBody>
          <a:bodyPr lIns="0" tIns="0" rIns="0" bIns="0" rtlCol="0" anchor="t">
            <a:spAutoFit/>
          </a:bodyPr>
          <a:lstStyle/>
          <a:p>
            <a:pPr algn="ctr">
              <a:lnSpc>
                <a:spcPts val="8640"/>
              </a:lnSpc>
            </a:pPr>
            <a:r>
              <a:rPr lang="en-US" sz="7200">
                <a:solidFill>
                  <a:srgbClr val="38B6FF"/>
                </a:solidFill>
                <a:latin typeface="Arimo"/>
                <a:ea typeface="Arimo"/>
                <a:cs typeface="Arimo"/>
                <a:sym typeface="Arimo"/>
              </a:rPr>
              <a:t>01</a:t>
            </a:r>
          </a:p>
        </p:txBody>
      </p:sp>
      <p:sp>
        <p:nvSpPr>
          <p:cNvPr id="4" name="TextBox 4"/>
          <p:cNvSpPr txBox="1"/>
          <p:nvPr/>
        </p:nvSpPr>
        <p:spPr>
          <a:xfrm>
            <a:off x="824087" y="2095500"/>
            <a:ext cx="16639825" cy="1123950"/>
          </a:xfrm>
          <a:prstGeom prst="rect">
            <a:avLst/>
          </a:prstGeom>
        </p:spPr>
        <p:txBody>
          <a:bodyPr lIns="0" tIns="0" rIns="0" bIns="0" rtlCol="0" anchor="t">
            <a:spAutoFit/>
          </a:bodyPr>
          <a:lstStyle/>
          <a:p>
            <a:pPr algn="ctr">
              <a:lnSpc>
                <a:spcPts val="8640"/>
              </a:lnSpc>
            </a:pPr>
            <a:r>
              <a:rPr lang="en-US" sz="7200">
                <a:solidFill>
                  <a:srgbClr val="FFFFFF"/>
                </a:solidFill>
                <a:latin typeface="Arimo"/>
                <a:ea typeface="Arimo"/>
                <a:cs typeface="Arimo"/>
                <a:sym typeface="Arimo"/>
              </a:rPr>
              <a:t> RELEVANCE OF OUR SOLUTION</a:t>
            </a:r>
          </a:p>
        </p:txBody>
      </p:sp>
      <p:sp>
        <p:nvSpPr>
          <p:cNvPr id="5" name="TextBox 5"/>
          <p:cNvSpPr txBox="1"/>
          <p:nvPr/>
        </p:nvSpPr>
        <p:spPr>
          <a:xfrm>
            <a:off x="7003778" y="5897295"/>
            <a:ext cx="4545527" cy="2974532"/>
          </a:xfrm>
          <a:prstGeom prst="rect">
            <a:avLst/>
          </a:prstGeom>
        </p:spPr>
        <p:txBody>
          <a:bodyPr lIns="0" tIns="0" rIns="0" bIns="0" rtlCol="0" anchor="t">
            <a:spAutoFit/>
          </a:bodyPr>
          <a:lstStyle/>
          <a:p>
            <a:pPr algn="ctr">
              <a:lnSpc>
                <a:spcPts val="2552"/>
              </a:lnSpc>
            </a:pPr>
            <a:r>
              <a:rPr lang="en-US" dirty="0">
                <a:solidFill>
                  <a:srgbClr val="FFFFFF"/>
                </a:solidFill>
                <a:latin typeface="Montserrat"/>
                <a:ea typeface="Montserrat"/>
                <a:cs typeface="Montserrat"/>
                <a:sym typeface="Montserrat"/>
              </a:rPr>
              <a:t>A healthy BMI is associated with a lower risk of developing chronic conditions such as heart disease, type 2 diabetes, and certain types of cancer. Maintaining a weight within a healthy range helps ensure that your body functions optimally and reduces the strain on organs and systems that can be exacerbated by excess weight.</a:t>
            </a:r>
          </a:p>
        </p:txBody>
      </p:sp>
      <p:sp>
        <p:nvSpPr>
          <p:cNvPr id="6" name="TextBox 6"/>
          <p:cNvSpPr txBox="1"/>
          <p:nvPr/>
        </p:nvSpPr>
        <p:spPr>
          <a:xfrm>
            <a:off x="13030200" y="4681949"/>
            <a:ext cx="2873791" cy="795089"/>
          </a:xfrm>
          <a:prstGeom prst="rect">
            <a:avLst/>
          </a:prstGeom>
        </p:spPr>
        <p:txBody>
          <a:bodyPr lIns="0" tIns="0" rIns="0" bIns="0" rtlCol="0" anchor="t">
            <a:spAutoFit/>
          </a:bodyPr>
          <a:lstStyle/>
          <a:p>
            <a:pPr algn="ctr">
              <a:lnSpc>
                <a:spcPts val="3142"/>
              </a:lnSpc>
            </a:pPr>
            <a:r>
              <a:rPr lang="en-US" sz="2618" dirty="0">
                <a:solidFill>
                  <a:srgbClr val="FFFFFF"/>
                </a:solidFill>
                <a:latin typeface="Arimo"/>
                <a:ea typeface="Arimo"/>
                <a:cs typeface="Arimo"/>
                <a:sym typeface="Arimo"/>
              </a:rPr>
              <a:t>Better Mental health: </a:t>
            </a:r>
          </a:p>
        </p:txBody>
      </p:sp>
      <p:sp>
        <p:nvSpPr>
          <p:cNvPr id="7" name="TextBox 7"/>
          <p:cNvSpPr txBox="1"/>
          <p:nvPr/>
        </p:nvSpPr>
        <p:spPr>
          <a:xfrm>
            <a:off x="12287921" y="5856347"/>
            <a:ext cx="4828000" cy="2869953"/>
          </a:xfrm>
          <a:prstGeom prst="rect">
            <a:avLst/>
          </a:prstGeom>
        </p:spPr>
        <p:txBody>
          <a:bodyPr lIns="0" tIns="0" rIns="0" bIns="0" rtlCol="0" anchor="t">
            <a:spAutoFit/>
          </a:bodyPr>
          <a:lstStyle/>
          <a:p>
            <a:pPr algn="ctr">
              <a:lnSpc>
                <a:spcPts val="2450"/>
              </a:lnSpc>
            </a:pPr>
            <a:r>
              <a:rPr lang="en-US" sz="2041" dirty="0">
                <a:solidFill>
                  <a:srgbClr val="FFFFFF"/>
                </a:solidFill>
                <a:latin typeface="Montserrat"/>
                <a:ea typeface="Montserrat"/>
                <a:cs typeface="Montserrat"/>
                <a:sym typeface="Montserrat"/>
              </a:rPr>
              <a:t>There is a strong link between physical health and mental well-being. A healthy BMI can positively affect your mood and mental health by reducing the risk of conditions like depression and anxiety. Additionally, achieving and maintaining a healthy weight can boost self-esteem and confidence.</a:t>
            </a:r>
          </a:p>
        </p:txBody>
      </p:sp>
      <p:sp>
        <p:nvSpPr>
          <p:cNvPr id="8" name="TextBox 8"/>
          <p:cNvSpPr txBox="1"/>
          <p:nvPr/>
        </p:nvSpPr>
        <p:spPr>
          <a:xfrm>
            <a:off x="2687608" y="5818247"/>
            <a:ext cx="3893429" cy="2743700"/>
          </a:xfrm>
          <a:prstGeom prst="rect">
            <a:avLst/>
          </a:prstGeom>
        </p:spPr>
        <p:txBody>
          <a:bodyPr wrap="square" lIns="0" tIns="0" rIns="0" bIns="0" rtlCol="0" anchor="t">
            <a:spAutoFit/>
          </a:bodyPr>
          <a:lstStyle/>
          <a:p>
            <a:pPr algn="ctr">
              <a:lnSpc>
                <a:spcPts val="2437"/>
              </a:lnSpc>
            </a:pPr>
            <a:r>
              <a:rPr lang="en-US" sz="1600" dirty="0">
                <a:solidFill>
                  <a:srgbClr val="FFFFFF"/>
                </a:solidFill>
                <a:latin typeface="Montserrat"/>
                <a:ea typeface="Montserrat"/>
                <a:cs typeface="Montserrat"/>
                <a:sym typeface="Montserrat"/>
              </a:rPr>
              <a:t>When your BMI is within a healthy range, you're more likely to experience better physical function and mobility. This includes improved joint health, increased stamina, and greater flexibility, which can enhance your overall quality of life and ability to engage in daily activities and exercise</a:t>
            </a:r>
          </a:p>
        </p:txBody>
      </p:sp>
      <p:sp>
        <p:nvSpPr>
          <p:cNvPr id="9" name="TextBox 9"/>
          <p:cNvSpPr txBox="1"/>
          <p:nvPr/>
        </p:nvSpPr>
        <p:spPr>
          <a:xfrm>
            <a:off x="7168428" y="3249949"/>
            <a:ext cx="3951150" cy="1123950"/>
          </a:xfrm>
          <a:prstGeom prst="rect">
            <a:avLst/>
          </a:prstGeom>
        </p:spPr>
        <p:txBody>
          <a:bodyPr lIns="0" tIns="0" rIns="0" bIns="0" rtlCol="0" anchor="t">
            <a:spAutoFit/>
          </a:bodyPr>
          <a:lstStyle/>
          <a:p>
            <a:pPr algn="ctr">
              <a:lnSpc>
                <a:spcPts val="8640"/>
              </a:lnSpc>
            </a:pPr>
            <a:r>
              <a:rPr lang="en-US" sz="7200">
                <a:solidFill>
                  <a:srgbClr val="38B6FF"/>
                </a:solidFill>
                <a:latin typeface="Arimo"/>
                <a:ea typeface="Arimo"/>
                <a:cs typeface="Arimo"/>
                <a:sym typeface="Arimo"/>
              </a:rPr>
              <a:t>02</a:t>
            </a:r>
          </a:p>
        </p:txBody>
      </p:sp>
      <p:sp>
        <p:nvSpPr>
          <p:cNvPr id="10" name="TextBox 10"/>
          <p:cNvSpPr txBox="1"/>
          <p:nvPr/>
        </p:nvSpPr>
        <p:spPr>
          <a:xfrm>
            <a:off x="12319621" y="3226137"/>
            <a:ext cx="3951150" cy="1123950"/>
          </a:xfrm>
          <a:prstGeom prst="rect">
            <a:avLst/>
          </a:prstGeom>
        </p:spPr>
        <p:txBody>
          <a:bodyPr lIns="0" tIns="0" rIns="0" bIns="0" rtlCol="0" anchor="t">
            <a:spAutoFit/>
          </a:bodyPr>
          <a:lstStyle/>
          <a:p>
            <a:pPr algn="ctr">
              <a:lnSpc>
                <a:spcPts val="8640"/>
              </a:lnSpc>
            </a:pPr>
            <a:r>
              <a:rPr lang="en-US" sz="7200">
                <a:solidFill>
                  <a:srgbClr val="38B6FF"/>
                </a:solidFill>
                <a:latin typeface="Arimo"/>
                <a:ea typeface="Arimo"/>
                <a:cs typeface="Arimo"/>
                <a:sym typeface="Arimo"/>
              </a:rPr>
              <a:t>03</a:t>
            </a:r>
          </a:p>
        </p:txBody>
      </p:sp>
      <p:sp>
        <p:nvSpPr>
          <p:cNvPr id="11" name="AutoShape 11"/>
          <p:cNvSpPr/>
          <p:nvPr/>
        </p:nvSpPr>
        <p:spPr>
          <a:xfrm>
            <a:off x="3757175" y="4354849"/>
            <a:ext cx="813450" cy="19050"/>
          </a:xfrm>
          <a:prstGeom prst="line">
            <a:avLst/>
          </a:prstGeom>
          <a:ln w="9525" cap="rnd">
            <a:solidFill>
              <a:srgbClr val="FFFFFF"/>
            </a:solidFill>
            <a:prstDash val="solid"/>
            <a:headEnd type="none" w="sm" len="sm"/>
            <a:tailEnd type="none" w="sm" len="sm"/>
          </a:ln>
        </p:spPr>
      </p:sp>
      <p:sp>
        <p:nvSpPr>
          <p:cNvPr id="12" name="AutoShape 12"/>
          <p:cNvSpPr/>
          <p:nvPr/>
        </p:nvSpPr>
        <p:spPr>
          <a:xfrm>
            <a:off x="8737278" y="4378660"/>
            <a:ext cx="813450" cy="19050"/>
          </a:xfrm>
          <a:prstGeom prst="line">
            <a:avLst/>
          </a:prstGeom>
          <a:ln w="9525" cap="rnd">
            <a:solidFill>
              <a:srgbClr val="FFFFFF"/>
            </a:solidFill>
            <a:prstDash val="solid"/>
            <a:headEnd type="none" w="sm" len="sm"/>
            <a:tailEnd type="none" w="sm" len="sm"/>
          </a:ln>
        </p:spPr>
      </p:sp>
      <p:sp>
        <p:nvSpPr>
          <p:cNvPr id="13" name="AutoShape 13"/>
          <p:cNvSpPr/>
          <p:nvPr/>
        </p:nvSpPr>
        <p:spPr>
          <a:xfrm>
            <a:off x="13888471" y="4359610"/>
            <a:ext cx="813450" cy="19050"/>
          </a:xfrm>
          <a:prstGeom prst="line">
            <a:avLst/>
          </a:prstGeom>
          <a:ln w="9525" cap="rnd">
            <a:solidFill>
              <a:srgbClr val="FFFFFF"/>
            </a:solidFill>
            <a:prstDash val="solid"/>
            <a:headEnd type="none" w="sm" len="sm"/>
            <a:tailEnd type="none" w="sm" len="sm"/>
          </a:ln>
        </p:spPr>
      </p:sp>
      <p:sp>
        <p:nvSpPr>
          <p:cNvPr id="14" name="TextBox 14"/>
          <p:cNvSpPr txBox="1"/>
          <p:nvPr/>
        </p:nvSpPr>
        <p:spPr>
          <a:xfrm>
            <a:off x="7168428" y="4734699"/>
            <a:ext cx="4642973" cy="894989"/>
          </a:xfrm>
          <a:prstGeom prst="rect">
            <a:avLst/>
          </a:prstGeom>
        </p:spPr>
        <p:txBody>
          <a:bodyPr lIns="0" tIns="0" rIns="0" bIns="0" rtlCol="0" anchor="t">
            <a:spAutoFit/>
          </a:bodyPr>
          <a:lstStyle/>
          <a:p>
            <a:pPr algn="ctr">
              <a:lnSpc>
                <a:spcPts val="3579"/>
              </a:lnSpc>
            </a:pPr>
            <a:r>
              <a:rPr lang="en-US" sz="2982" dirty="0">
                <a:solidFill>
                  <a:srgbClr val="FFFFFF"/>
                </a:solidFill>
                <a:latin typeface="Arimo"/>
                <a:ea typeface="Arimo"/>
                <a:cs typeface="Arimo"/>
                <a:sym typeface="Arimo"/>
              </a:rPr>
              <a:t>Reduced risk of Chronic Diseases:</a:t>
            </a:r>
          </a:p>
        </p:txBody>
      </p:sp>
      <p:sp>
        <p:nvSpPr>
          <p:cNvPr id="15" name="TextBox 15"/>
          <p:cNvSpPr txBox="1"/>
          <p:nvPr/>
        </p:nvSpPr>
        <p:spPr>
          <a:xfrm>
            <a:off x="2847674" y="4716240"/>
            <a:ext cx="3452117" cy="877933"/>
          </a:xfrm>
          <a:prstGeom prst="rect">
            <a:avLst/>
          </a:prstGeom>
        </p:spPr>
        <p:txBody>
          <a:bodyPr wrap="square" lIns="0" tIns="0" rIns="0" bIns="0" rtlCol="0" anchor="t">
            <a:spAutoFit/>
          </a:bodyPr>
          <a:lstStyle/>
          <a:p>
            <a:pPr algn="ctr">
              <a:lnSpc>
                <a:spcPts val="3599"/>
              </a:lnSpc>
            </a:pPr>
            <a:r>
              <a:rPr lang="en-US" sz="2400" dirty="0">
                <a:solidFill>
                  <a:srgbClr val="FFFFFF"/>
                </a:solidFill>
                <a:latin typeface="Arimo"/>
                <a:ea typeface="Arimo"/>
                <a:cs typeface="Arimo"/>
                <a:sym typeface="Arimo"/>
              </a:rPr>
              <a:t>Improved Physical Function and Mobility:</a:t>
            </a:r>
          </a:p>
        </p:txBody>
      </p:sp>
      <p:sp>
        <p:nvSpPr>
          <p:cNvPr id="16" name="Freeform 16"/>
          <p:cNvSpPr/>
          <p:nvPr/>
        </p:nvSpPr>
        <p:spPr>
          <a:xfrm>
            <a:off x="14133625" y="8645000"/>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17" name="Freeform 17"/>
          <p:cNvSpPr/>
          <p:nvPr/>
        </p:nvSpPr>
        <p:spPr>
          <a:xfrm>
            <a:off x="0" y="7452747"/>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en-IN" dirty="0"/>
          </a:p>
        </p:txBody>
      </p:sp>
      <p:sp>
        <p:nvSpPr>
          <p:cNvPr id="3" name="TextBox 3"/>
          <p:cNvSpPr txBox="1"/>
          <p:nvPr/>
        </p:nvSpPr>
        <p:spPr>
          <a:xfrm>
            <a:off x="1968425" y="962425"/>
            <a:ext cx="10180106" cy="923925"/>
          </a:xfrm>
          <a:prstGeom prst="rect">
            <a:avLst/>
          </a:prstGeom>
        </p:spPr>
        <p:txBody>
          <a:bodyPr lIns="0" tIns="0" rIns="0" bIns="0" rtlCol="0" anchor="t">
            <a:spAutoFit/>
          </a:bodyPr>
          <a:lstStyle/>
          <a:p>
            <a:pPr algn="l">
              <a:lnSpc>
                <a:spcPts val="7199"/>
              </a:lnSpc>
            </a:pPr>
            <a:r>
              <a:rPr lang="en-US" sz="5999">
                <a:solidFill>
                  <a:srgbClr val="38B6FF"/>
                </a:solidFill>
                <a:latin typeface="Arimo"/>
                <a:ea typeface="Arimo"/>
                <a:cs typeface="Arimo"/>
                <a:sym typeface="Arimo"/>
              </a:rPr>
              <a:t>IMPLEMENTATION DETAILS</a:t>
            </a:r>
          </a:p>
        </p:txBody>
      </p:sp>
      <p:sp>
        <p:nvSpPr>
          <p:cNvPr id="4" name="AutoShape 4"/>
          <p:cNvSpPr/>
          <p:nvPr/>
        </p:nvSpPr>
        <p:spPr>
          <a:xfrm rot="11810">
            <a:off x="2042859" y="828044"/>
            <a:ext cx="5545083" cy="0"/>
          </a:xfrm>
          <a:prstGeom prst="line">
            <a:avLst/>
          </a:prstGeom>
          <a:ln w="9525" cap="rnd">
            <a:solidFill>
              <a:srgbClr val="FFFFFF"/>
            </a:solidFill>
            <a:prstDash val="solid"/>
            <a:headEnd type="none" w="sm" len="sm"/>
            <a:tailEnd type="none" w="sm" len="sm"/>
          </a:ln>
        </p:spPr>
      </p:sp>
      <p:sp>
        <p:nvSpPr>
          <p:cNvPr id="5" name="TextBox 5"/>
          <p:cNvSpPr txBox="1"/>
          <p:nvPr/>
        </p:nvSpPr>
        <p:spPr>
          <a:xfrm>
            <a:off x="1787333" y="2275835"/>
            <a:ext cx="14713333" cy="7545142"/>
          </a:xfrm>
          <a:prstGeom prst="rect">
            <a:avLst/>
          </a:prstGeom>
        </p:spPr>
        <p:txBody>
          <a:bodyPr lIns="0" tIns="0" rIns="0" bIns="0" rtlCol="0" anchor="t">
            <a:spAutoFit/>
          </a:bodyPr>
          <a:lstStyle/>
          <a:p>
            <a:r>
              <a:rPr lang="en-US" sz="2400" dirty="0">
                <a:solidFill>
                  <a:srgbClr val="FFFFFF"/>
                </a:solidFill>
                <a:latin typeface="Montserrat"/>
              </a:rPr>
              <a:t>Vitality Vibe aims to enhance personal health and wellness by leveraging BMI and health check tools through innovative web development technology. Key Features:</a:t>
            </a:r>
          </a:p>
          <a:p>
            <a:r>
              <a:rPr lang="en-US" sz="2400" dirty="0">
                <a:solidFill>
                  <a:srgbClr val="FFFFFF"/>
                </a:solidFill>
                <a:latin typeface="Montserrat"/>
              </a:rPr>
              <a:t>BMI Tracking:</a:t>
            </a:r>
          </a:p>
          <a:p>
            <a:pPr marL="742950" lvl="1" indent="-285750">
              <a:buFont typeface="+mj-lt"/>
              <a:buAutoNum type="arabicPeriod"/>
            </a:pPr>
            <a:r>
              <a:rPr lang="en-US" sz="2400" dirty="0">
                <a:solidFill>
                  <a:srgbClr val="FFFFFF"/>
                </a:solidFill>
                <a:latin typeface="Montserrat"/>
              </a:rPr>
              <a:t>Allows users to input and monitor their BMI over time.</a:t>
            </a:r>
          </a:p>
          <a:p>
            <a:pPr marL="742950" lvl="1" indent="-285750">
              <a:buFont typeface="+mj-lt"/>
              <a:buAutoNum type="arabicPeriod"/>
            </a:pPr>
            <a:r>
              <a:rPr lang="en-US" sz="2400" dirty="0">
                <a:solidFill>
                  <a:srgbClr val="FFFFFF"/>
                </a:solidFill>
                <a:latin typeface="Montserrat"/>
              </a:rPr>
              <a:t>Provides insights and recommendations based on BMI data.</a:t>
            </a:r>
          </a:p>
          <a:p>
            <a:r>
              <a:rPr lang="en-US" sz="2400" dirty="0">
                <a:solidFill>
                  <a:srgbClr val="FFFFFF"/>
                </a:solidFill>
                <a:latin typeface="Montserrat"/>
              </a:rPr>
              <a:t>Calorie Indicator:</a:t>
            </a:r>
          </a:p>
          <a:p>
            <a:r>
              <a:rPr lang="en-US" sz="2400" dirty="0">
                <a:solidFill>
                  <a:srgbClr val="FFFFFF"/>
                </a:solidFill>
                <a:latin typeface="Montserrat"/>
              </a:rPr>
              <a:t>    1. Built to input a edible time and it will show its Calorie and energy you will get that from food. </a:t>
            </a:r>
          </a:p>
          <a:p>
            <a:r>
              <a:rPr lang="en-US" sz="2400" dirty="0">
                <a:solidFill>
                  <a:srgbClr val="FFFFFF"/>
                </a:solidFill>
                <a:latin typeface="Montserrat"/>
              </a:rPr>
              <a:t>User-Friendly Web Platform:</a:t>
            </a:r>
          </a:p>
          <a:p>
            <a:pPr marL="742950" lvl="1" indent="-285750">
              <a:buFont typeface="+mj-lt"/>
              <a:buAutoNum type="arabicPeriod"/>
            </a:pPr>
            <a:r>
              <a:rPr lang="en-US" sz="2400" dirty="0">
                <a:solidFill>
                  <a:srgbClr val="FFFFFF"/>
                </a:solidFill>
                <a:latin typeface="Montserrat"/>
              </a:rPr>
              <a:t>Built with cutting-edge web development technologies for a seamless user experience.</a:t>
            </a:r>
          </a:p>
          <a:p>
            <a:pPr marL="742950" lvl="1" indent="-285750">
              <a:buFont typeface="+mj-lt"/>
              <a:buAutoNum type="arabicPeriod"/>
            </a:pPr>
            <a:r>
              <a:rPr lang="en-US" sz="2400" dirty="0">
                <a:solidFill>
                  <a:srgbClr val="FFFFFF"/>
                </a:solidFill>
                <a:latin typeface="Montserrat"/>
              </a:rPr>
              <a:t>Features interactive dashboards, real-time updates, and secure data management.</a:t>
            </a:r>
          </a:p>
          <a:p>
            <a:r>
              <a:rPr lang="en-IN" sz="2400" dirty="0">
                <a:solidFill>
                  <a:srgbClr val="FFFFFF"/>
                </a:solidFill>
                <a:latin typeface="Montserrat"/>
              </a:rPr>
              <a:t>Technologies Used:</a:t>
            </a:r>
          </a:p>
          <a:p>
            <a:pPr>
              <a:buFont typeface="Arial" panose="020B0604020202020204" pitchFamily="34" charset="0"/>
              <a:buChar char="•"/>
            </a:pPr>
            <a:r>
              <a:rPr lang="en-IN" sz="2400" dirty="0">
                <a:solidFill>
                  <a:srgbClr val="FFFFFF"/>
                </a:solidFill>
                <a:latin typeface="Montserrat"/>
              </a:rPr>
              <a:t>Frontend: HTML5, CSS3, JavaScript (React or Angular for dynamic interfaces)</a:t>
            </a:r>
          </a:p>
          <a:p>
            <a:pPr>
              <a:buFont typeface="Arial" panose="020B0604020202020204" pitchFamily="34" charset="0"/>
              <a:buChar char="•"/>
            </a:pPr>
            <a:r>
              <a:rPr lang="en-IN" sz="2400" dirty="0">
                <a:solidFill>
                  <a:srgbClr val="FFFFFF"/>
                </a:solidFill>
                <a:latin typeface="Montserrat"/>
              </a:rPr>
              <a:t>Backend: Node.js, Express.js</a:t>
            </a:r>
          </a:p>
          <a:p>
            <a:pPr>
              <a:buFont typeface="Arial" panose="020B0604020202020204" pitchFamily="34" charset="0"/>
              <a:buChar char="•"/>
            </a:pPr>
            <a:r>
              <a:rPr lang="en-IN" sz="2400" dirty="0">
                <a:solidFill>
                  <a:srgbClr val="FFFFFF"/>
                </a:solidFill>
                <a:latin typeface="Montserrat"/>
              </a:rPr>
              <a:t>Database: MongoDB or SQL for data storage</a:t>
            </a:r>
          </a:p>
          <a:p>
            <a:pPr>
              <a:buFont typeface="Arial" panose="020B0604020202020204" pitchFamily="34" charset="0"/>
              <a:buChar char="•"/>
            </a:pPr>
            <a:r>
              <a:rPr lang="en-IN" sz="2400" dirty="0">
                <a:solidFill>
                  <a:srgbClr val="FFFFFF"/>
                </a:solidFill>
                <a:latin typeface="Montserrat"/>
              </a:rPr>
              <a:t>APIs: Integration with health data APIs for real-time information</a:t>
            </a:r>
          </a:p>
          <a:p>
            <a:pPr marL="742950" lvl="1" indent="-285750">
              <a:buFont typeface="+mj-lt"/>
              <a:buAutoNum type="arabicPeriod"/>
            </a:pPr>
            <a:endParaRPr lang="en-US" sz="2400" dirty="0">
              <a:solidFill>
                <a:srgbClr val="FFFFFF"/>
              </a:solidFill>
              <a:latin typeface="Montserrat"/>
            </a:endParaRPr>
          </a:p>
          <a:p>
            <a:pPr>
              <a:buFont typeface="Arial" panose="020B0604020202020204" pitchFamily="34" charset="0"/>
              <a:buChar char="•"/>
            </a:pPr>
            <a:endParaRPr lang="en-US" sz="3200" dirty="0">
              <a:solidFill>
                <a:srgbClr val="FFFFFF"/>
              </a:solidFill>
              <a:latin typeface="Montserrat"/>
            </a:endParaRPr>
          </a:p>
          <a:p>
            <a:pPr marL="742950" lvl="1" indent="-285750">
              <a:buFont typeface="+mj-lt"/>
              <a:buAutoNum type="arabicPeriod"/>
            </a:pPr>
            <a:endParaRPr lang="en-US" sz="3200" dirty="0">
              <a:solidFill>
                <a:srgbClr val="FFFFFF"/>
              </a:solidFill>
              <a:latin typeface="Montserrat"/>
            </a:endParaRPr>
          </a:p>
          <a:p>
            <a:pPr algn="just">
              <a:lnSpc>
                <a:spcPts val="2556"/>
              </a:lnSpc>
            </a:pPr>
            <a:endParaRPr lang="en-US" sz="3200" dirty="0">
              <a:solidFill>
                <a:srgbClr val="FFFFFF"/>
              </a:solidFill>
              <a:latin typeface="Montserrat"/>
            </a:endParaRPr>
          </a:p>
          <a:p>
            <a:pPr algn="just">
              <a:lnSpc>
                <a:spcPts val="2556"/>
              </a:lnSpc>
            </a:pPr>
            <a:endParaRPr lang="en-US" sz="2130" dirty="0">
              <a:solidFill>
                <a:srgbClr val="FFFFFF"/>
              </a:solidFill>
              <a:latin typeface="Montserrat"/>
              <a:ea typeface="Montserrat"/>
              <a:cs typeface="Montserrat"/>
              <a:sym typeface="Montserrat"/>
            </a:endParaRPr>
          </a:p>
        </p:txBody>
      </p:sp>
      <p:sp>
        <p:nvSpPr>
          <p:cNvPr id="6" name="Freeform 6"/>
          <p:cNvSpPr/>
          <p:nvPr/>
        </p:nvSpPr>
        <p:spPr>
          <a:xfrm>
            <a:off x="14201348" y="8676116"/>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7" name="Freeform 7"/>
          <p:cNvSpPr/>
          <p:nvPr/>
        </p:nvSpPr>
        <p:spPr>
          <a:xfrm>
            <a:off x="15619895" y="-371641"/>
            <a:ext cx="2474882" cy="3611106"/>
          </a:xfrm>
          <a:custGeom>
            <a:avLst/>
            <a:gdLst/>
            <a:ahLst/>
            <a:cxnLst/>
            <a:rect l="l" t="t" r="r" b="b"/>
            <a:pathLst>
              <a:path w="2474882" h="3611106">
                <a:moveTo>
                  <a:pt x="0" y="0"/>
                </a:moveTo>
                <a:lnTo>
                  <a:pt x="2474882" y="0"/>
                </a:lnTo>
                <a:lnTo>
                  <a:pt x="2474882" y="3611107"/>
                </a:lnTo>
                <a:lnTo>
                  <a:pt x="0" y="3611107"/>
                </a:lnTo>
                <a:lnTo>
                  <a:pt x="0" y="0"/>
                </a:lnTo>
                <a:close/>
              </a:path>
            </a:pathLst>
          </a:custGeom>
          <a:blipFill>
            <a:blip r:embed="rId5"/>
            <a:stretch>
              <a:fillRect l="-958" r="-958"/>
            </a:stretch>
          </a:blipFill>
        </p:spPr>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en-IN" dirty="0"/>
          </a:p>
        </p:txBody>
      </p:sp>
      <p:sp>
        <p:nvSpPr>
          <p:cNvPr id="3" name="TextBox 3"/>
          <p:cNvSpPr txBox="1"/>
          <p:nvPr/>
        </p:nvSpPr>
        <p:spPr>
          <a:xfrm>
            <a:off x="1941165" y="1502975"/>
            <a:ext cx="13929892" cy="1123950"/>
          </a:xfrm>
          <a:prstGeom prst="rect">
            <a:avLst/>
          </a:prstGeom>
        </p:spPr>
        <p:txBody>
          <a:bodyPr lIns="0" tIns="0" rIns="0" bIns="0" rtlCol="0" anchor="t">
            <a:spAutoFit/>
          </a:bodyPr>
          <a:lstStyle/>
          <a:p>
            <a:pPr algn="l">
              <a:lnSpc>
                <a:spcPts val="8640"/>
              </a:lnSpc>
            </a:pPr>
            <a:r>
              <a:rPr lang="en-US" sz="7200">
                <a:solidFill>
                  <a:srgbClr val="38B6FF"/>
                </a:solidFill>
                <a:latin typeface="Arimo"/>
                <a:ea typeface="Arimo"/>
                <a:cs typeface="Arimo"/>
                <a:sym typeface="Arimo"/>
              </a:rPr>
              <a:t>SUMMARY</a:t>
            </a:r>
          </a:p>
        </p:txBody>
      </p:sp>
      <p:sp>
        <p:nvSpPr>
          <p:cNvPr id="4" name="TextBox 4"/>
          <p:cNvSpPr txBox="1"/>
          <p:nvPr/>
        </p:nvSpPr>
        <p:spPr>
          <a:xfrm>
            <a:off x="1941165" y="3330019"/>
            <a:ext cx="10451368" cy="2154436"/>
          </a:xfrm>
          <a:prstGeom prst="rect">
            <a:avLst/>
          </a:prstGeom>
        </p:spPr>
        <p:txBody>
          <a:bodyPr lIns="0" tIns="0" rIns="0" bIns="0" rtlCol="0" anchor="t">
            <a:spAutoFit/>
          </a:bodyPr>
          <a:lstStyle/>
          <a:p>
            <a:pPr algn="l">
              <a:lnSpc>
                <a:spcPts val="2835"/>
              </a:lnSpc>
            </a:pPr>
            <a:r>
              <a:rPr lang="en-US" sz="2362" dirty="0">
                <a:solidFill>
                  <a:srgbClr val="FFFFFF"/>
                </a:solidFill>
                <a:latin typeface="Montserrat"/>
                <a:ea typeface="Montserrat"/>
                <a:cs typeface="Montserrat"/>
                <a:sym typeface="Montserrat"/>
              </a:rPr>
              <a:t>Our solution is a tool that</a:t>
            </a:r>
            <a:r>
              <a:rPr lang="en-US" sz="2362" dirty="0">
                <a:solidFill>
                  <a:srgbClr val="FFFFFF"/>
                </a:solidFill>
                <a:latin typeface="Montserrat"/>
              </a:rPr>
              <a:t> is designed to empower individuals to take control of their health and wellness through a comprehensive digital platform. The core objective of this project is to integrate advanced web development technologies with intuitive health monitoring tools to provide users with a robust solution for managing their physical well-being.</a:t>
            </a:r>
            <a:endParaRPr lang="en-US" sz="2362" dirty="0">
              <a:solidFill>
                <a:srgbClr val="FFFFFF"/>
              </a:solidFill>
              <a:latin typeface="Montserrat"/>
              <a:sym typeface="Montserrat"/>
            </a:endParaRPr>
          </a:p>
        </p:txBody>
      </p:sp>
      <p:sp>
        <p:nvSpPr>
          <p:cNvPr id="5" name="AutoShape 5"/>
          <p:cNvSpPr/>
          <p:nvPr/>
        </p:nvSpPr>
        <p:spPr>
          <a:xfrm rot="11810">
            <a:off x="2017259" y="2977594"/>
            <a:ext cx="5545083" cy="0"/>
          </a:xfrm>
          <a:prstGeom prst="line">
            <a:avLst/>
          </a:prstGeom>
          <a:ln w="9525" cap="rnd">
            <a:solidFill>
              <a:srgbClr val="FFFFFF"/>
            </a:solidFill>
            <a:prstDash val="solid"/>
            <a:headEnd type="none" w="sm" len="sm"/>
            <a:tailEnd type="none" w="sm" len="sm"/>
          </a:ln>
        </p:spPr>
      </p:sp>
      <p:sp>
        <p:nvSpPr>
          <p:cNvPr id="6" name="Freeform 6"/>
          <p:cNvSpPr/>
          <p:nvPr/>
        </p:nvSpPr>
        <p:spPr>
          <a:xfrm>
            <a:off x="14187911" y="8695166"/>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7" name="Freeform 7"/>
          <p:cNvSpPr/>
          <p:nvPr/>
        </p:nvSpPr>
        <p:spPr>
          <a:xfrm>
            <a:off x="171948" y="7271988"/>
            <a:ext cx="2474882" cy="3611106"/>
          </a:xfrm>
          <a:custGeom>
            <a:avLst/>
            <a:gdLst/>
            <a:ahLst/>
            <a:cxnLst/>
            <a:rect l="l" t="t" r="r" b="b"/>
            <a:pathLst>
              <a:path w="2474882" h="3611106">
                <a:moveTo>
                  <a:pt x="0" y="0"/>
                </a:moveTo>
                <a:lnTo>
                  <a:pt x="2474881" y="0"/>
                </a:lnTo>
                <a:lnTo>
                  <a:pt x="2474881" y="3611106"/>
                </a:lnTo>
                <a:lnTo>
                  <a:pt x="0" y="3611106"/>
                </a:lnTo>
                <a:lnTo>
                  <a:pt x="0" y="0"/>
                </a:lnTo>
                <a:close/>
              </a:path>
            </a:pathLst>
          </a:custGeom>
          <a:blipFill>
            <a:blip r:embed="rId5"/>
            <a:stretch>
              <a:fillRect l="-958" r="-958"/>
            </a:stretch>
          </a:blipFill>
        </p:spPr>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sp>
        <p:nvSpPr>
          <p:cNvPr id="3" name="TextBox 3"/>
          <p:cNvSpPr txBox="1"/>
          <p:nvPr/>
        </p:nvSpPr>
        <p:spPr>
          <a:xfrm>
            <a:off x="3932925" y="3570731"/>
            <a:ext cx="10422150" cy="2133600"/>
          </a:xfrm>
          <a:prstGeom prst="rect">
            <a:avLst/>
          </a:prstGeom>
        </p:spPr>
        <p:txBody>
          <a:bodyPr lIns="0" tIns="0" rIns="0" bIns="0" rtlCol="0" anchor="t">
            <a:spAutoFit/>
          </a:bodyPr>
          <a:lstStyle/>
          <a:p>
            <a:pPr algn="ctr">
              <a:lnSpc>
                <a:spcPts val="16440"/>
              </a:lnSpc>
            </a:pPr>
            <a:r>
              <a:rPr lang="en-US" sz="13700" dirty="0">
                <a:solidFill>
                  <a:srgbClr val="38B6FF"/>
                </a:solidFill>
                <a:latin typeface="Arimo"/>
                <a:ea typeface="Arimo"/>
                <a:cs typeface="Arimo"/>
                <a:sym typeface="Arimo"/>
              </a:rPr>
              <a:t>THANK YOU</a:t>
            </a:r>
          </a:p>
        </p:txBody>
      </p:sp>
      <p:sp>
        <p:nvSpPr>
          <p:cNvPr id="4" name="AutoShape 4"/>
          <p:cNvSpPr/>
          <p:nvPr/>
        </p:nvSpPr>
        <p:spPr>
          <a:xfrm>
            <a:off x="6371475" y="6055152"/>
            <a:ext cx="5545050" cy="19050"/>
          </a:xfrm>
          <a:prstGeom prst="line">
            <a:avLst/>
          </a:prstGeom>
          <a:ln w="9525" cap="rnd">
            <a:solidFill>
              <a:srgbClr val="FFFFFF"/>
            </a:solidFill>
            <a:prstDash val="solid"/>
            <a:headEnd type="none" w="sm" len="sm"/>
            <a:tailEnd type="none" w="sm" len="sm"/>
          </a:ln>
        </p:spPr>
      </p:sp>
      <p:sp>
        <p:nvSpPr>
          <p:cNvPr id="5" name="Freeform 5"/>
          <p:cNvSpPr/>
          <p:nvPr/>
        </p:nvSpPr>
        <p:spPr>
          <a:xfrm>
            <a:off x="14210873" y="8657051"/>
            <a:ext cx="3893429" cy="1431098"/>
          </a:xfrm>
          <a:custGeom>
            <a:avLst/>
            <a:gdLst/>
            <a:ahLst/>
            <a:cxnLst/>
            <a:rect l="l" t="t" r="r" b="b"/>
            <a:pathLst>
              <a:path w="3893429" h="1431098">
                <a:moveTo>
                  <a:pt x="0" y="0"/>
                </a:moveTo>
                <a:lnTo>
                  <a:pt x="3893429" y="0"/>
                </a:lnTo>
                <a:lnTo>
                  <a:pt x="3893429" y="1431098"/>
                </a:lnTo>
                <a:lnTo>
                  <a:pt x="0" y="1431098"/>
                </a:lnTo>
                <a:lnTo>
                  <a:pt x="0" y="0"/>
                </a:lnTo>
                <a:close/>
              </a:path>
            </a:pathLst>
          </a:custGeom>
          <a:blipFill>
            <a:blip r:embed="rId4"/>
            <a:stretch>
              <a:fillRect/>
            </a:stretch>
          </a:blipFill>
        </p:spPr>
      </p:sp>
      <p:sp>
        <p:nvSpPr>
          <p:cNvPr id="6" name="Freeform 6"/>
          <p:cNvSpPr/>
          <p:nvPr/>
        </p:nvSpPr>
        <p:spPr>
          <a:xfrm>
            <a:off x="16021859" y="-598564"/>
            <a:ext cx="2474882" cy="3611106"/>
          </a:xfrm>
          <a:custGeom>
            <a:avLst/>
            <a:gdLst/>
            <a:ahLst/>
            <a:cxnLst/>
            <a:rect l="l" t="t" r="r" b="b"/>
            <a:pathLst>
              <a:path w="2474882" h="3611106">
                <a:moveTo>
                  <a:pt x="0" y="0"/>
                </a:moveTo>
                <a:lnTo>
                  <a:pt x="2474882" y="0"/>
                </a:lnTo>
                <a:lnTo>
                  <a:pt x="2474882" y="3611106"/>
                </a:lnTo>
                <a:lnTo>
                  <a:pt x="0" y="3611106"/>
                </a:lnTo>
                <a:lnTo>
                  <a:pt x="0" y="0"/>
                </a:lnTo>
                <a:close/>
              </a:path>
            </a:pathLst>
          </a:custGeom>
          <a:blipFill>
            <a:blip r:embed="rId5"/>
            <a:stretch>
              <a:fillRect l="-958" r="-958"/>
            </a:stretch>
          </a:blipFill>
        </p:spPr>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TotalTime>
  <Words>838</Words>
  <Application>Microsoft Office PowerPoint</Application>
  <PresentationFormat>Custom</PresentationFormat>
  <Paragraphs>71</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Candara</vt:lpstr>
      <vt:lpstr>Arimo</vt:lpstr>
      <vt:lpstr>Arimo Bold</vt:lpstr>
      <vt:lpstr>Montserrat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EvoLUMIN.pptx</dc:title>
  <dc:creator>Yadhukrishnan np</dc:creator>
  <cp:lastModifiedBy>Mohan Gupta</cp:lastModifiedBy>
  <cp:revision>12</cp:revision>
  <dcterms:created xsi:type="dcterms:W3CDTF">2006-08-16T00:00:00Z</dcterms:created>
  <dcterms:modified xsi:type="dcterms:W3CDTF">2024-09-01T16:23:57Z</dcterms:modified>
  <dc:identifier>DAGOvtqv1zY</dc:identifier>
</cp:coreProperties>
</file>

<file path=docProps/thumbnail.jpeg>
</file>